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3"/>
  </p:notesMasterIdLst>
  <p:handoutMasterIdLst>
    <p:handoutMasterId r:id="rId54"/>
  </p:handoutMasterIdLst>
  <p:sldIdLst>
    <p:sldId id="547" r:id="rId2"/>
    <p:sldId id="546" r:id="rId3"/>
    <p:sldId id="301" r:id="rId4"/>
    <p:sldId id="302" r:id="rId5"/>
    <p:sldId id="303" r:id="rId6"/>
    <p:sldId id="519" r:id="rId7"/>
    <p:sldId id="508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464" r:id="rId16"/>
    <p:sldId id="465" r:id="rId17"/>
    <p:sldId id="466" r:id="rId18"/>
    <p:sldId id="527" r:id="rId19"/>
    <p:sldId id="469" r:id="rId20"/>
    <p:sldId id="528" r:id="rId21"/>
    <p:sldId id="476" r:id="rId22"/>
    <p:sldId id="529" r:id="rId23"/>
    <p:sldId id="530" r:id="rId24"/>
    <p:sldId id="531" r:id="rId25"/>
    <p:sldId id="532" r:id="rId26"/>
    <p:sldId id="533" r:id="rId27"/>
    <p:sldId id="534" r:id="rId28"/>
    <p:sldId id="535" r:id="rId29"/>
    <p:sldId id="536" r:id="rId30"/>
    <p:sldId id="447" r:id="rId31"/>
    <p:sldId id="448" r:id="rId32"/>
    <p:sldId id="548" r:id="rId33"/>
    <p:sldId id="449" r:id="rId34"/>
    <p:sldId id="450" r:id="rId35"/>
    <p:sldId id="451" r:id="rId36"/>
    <p:sldId id="452" r:id="rId37"/>
    <p:sldId id="453" r:id="rId38"/>
    <p:sldId id="454" r:id="rId39"/>
    <p:sldId id="455" r:id="rId40"/>
    <p:sldId id="456" r:id="rId41"/>
    <p:sldId id="537" r:id="rId42"/>
    <p:sldId id="538" r:id="rId43"/>
    <p:sldId id="539" r:id="rId44"/>
    <p:sldId id="543" r:id="rId45"/>
    <p:sldId id="540" r:id="rId46"/>
    <p:sldId id="541" r:id="rId47"/>
    <p:sldId id="542" r:id="rId48"/>
    <p:sldId id="544" r:id="rId49"/>
    <p:sldId id="549" r:id="rId50"/>
    <p:sldId id="550" r:id="rId51"/>
    <p:sldId id="55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0" autoAdjust="0"/>
    <p:restoredTop sz="94660"/>
  </p:normalViewPr>
  <p:slideViewPr>
    <p:cSldViewPr>
      <p:cViewPr>
        <p:scale>
          <a:sx n="50" d="100"/>
          <a:sy n="50" d="100"/>
        </p:scale>
        <p:origin x="-91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BF540-BF09-481E-9C5A-710494C4346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3BF7D-3542-438E-B840-77D4014A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83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6B1DD-8F16-44F9-AD03-8B142BE780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0A57A-A12A-4D82-9C7C-C26DC145B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8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A57A-A12A-4D82-9C7C-C26DC145B0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6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A57A-A12A-4D82-9C7C-C26DC145B0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24473-A99D-40AE-A261-96CBF172F2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5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B1F63-3536-47C9-AA13-9217B80DBD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9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76B4A-44C2-48AE-9318-9763F96DF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3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917F7-ABBD-47CD-B678-DC89A1692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4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04794-62B5-4B4E-A78C-642D8939B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9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D265-1F42-428C-B1D9-EC10C0FB0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6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05FB-0E8A-4F7F-9568-1C2AD00593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5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E227-1968-46A0-8978-0C0016EDC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4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D920D-C2E3-4642-8F1D-BDB5F1A1F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2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FC903-7234-4918-818D-DEDFDD7256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7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7FD64-3F46-407D-8CC4-D12E9DA2F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8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9A0DB-E234-4790-86D9-543E1B259C9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5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g_10OfdEs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2qi0b_gb4U4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minutes of reading!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143000"/>
            <a:ext cx="3733800" cy="4983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-Have your note cards ready (only a few people at a time at the shelf)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reading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04899"/>
            <a:ext cx="4114800" cy="513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ading qu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22479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Guess who or what these allusions are alluding (referring) to!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"I was trying to fly without leaving the ground, Cause I wanted to </a:t>
            </a:r>
            <a:r>
              <a:rPr lang="en-US" b="1" i="1" dirty="0" smtClean="0"/>
              <a:t>be like Mike</a:t>
            </a:r>
            <a:r>
              <a:rPr lang="en-US" dirty="0" smtClean="0"/>
              <a:t>, right, Wanted to be him, I wanted to be that guy, I wanted to </a:t>
            </a:r>
            <a:r>
              <a:rPr lang="en-US" b="1" i="1" dirty="0" smtClean="0"/>
              <a:t>touch the rim</a:t>
            </a:r>
            <a:r>
              <a:rPr lang="en-US" dirty="0" smtClean="0"/>
              <a:t>"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“You were </a:t>
            </a:r>
            <a:r>
              <a:rPr lang="en-US" b="1" i="1" dirty="0" smtClean="0"/>
              <a:t>Romeo, your were throwing pebbles…my daddy said stay away from Juliet.”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The </a:t>
            </a:r>
            <a:r>
              <a:rPr lang="en-US" b="1" i="1" dirty="0" smtClean="0"/>
              <a:t>Percy Jackson series </a:t>
            </a:r>
            <a:r>
              <a:rPr lang="en-US" dirty="0" smtClean="0"/>
              <a:t>makes allusions (references) to what?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When will I meet my </a:t>
            </a:r>
            <a:r>
              <a:rPr lang="en-US" b="1" i="1" dirty="0" smtClean="0"/>
              <a:t>Prince Charming?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dirty="0" smtClean="0"/>
              <a:t>5. Her life is a </a:t>
            </a:r>
            <a:r>
              <a:rPr lang="en-US" b="1" i="1" dirty="0" smtClean="0"/>
              <a:t>Cinderella story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He is so perfect, he </a:t>
            </a:r>
            <a:r>
              <a:rPr lang="en-US" b="1" i="1" dirty="0" smtClean="0"/>
              <a:t>walks</a:t>
            </a:r>
            <a:r>
              <a:rPr lang="en-US" dirty="0" smtClean="0"/>
              <a:t> </a:t>
            </a:r>
            <a:r>
              <a:rPr lang="en-US" b="1" i="1" dirty="0" smtClean="0"/>
              <a:t>on water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b="1" i="1" dirty="0" smtClean="0"/>
              <a:t>Don’t fly too close to the sun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8. You must be lying because </a:t>
            </a:r>
            <a:r>
              <a:rPr lang="en-US" b="1" i="1" dirty="0" smtClean="0"/>
              <a:t>your nose is growing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9. Oh, don’t be such a </a:t>
            </a:r>
            <a:r>
              <a:rPr lang="en-US" b="1" i="1" dirty="0" smtClean="0"/>
              <a:t>Scrooge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10. You shot me out of the sky, you’re my </a:t>
            </a:r>
            <a:r>
              <a:rPr lang="en-US" b="1" i="1" dirty="0" smtClean="0"/>
              <a:t>kryptonite</a:t>
            </a:r>
            <a:r>
              <a:rPr lang="en-US" dirty="0" smtClean="0"/>
              <a:t>, </a:t>
            </a:r>
            <a:r>
              <a:rPr lang="en-US" b="1" i="1" dirty="0" smtClean="0"/>
              <a:t>you make me weak.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Allusions in </a:t>
            </a:r>
            <a:r>
              <a:rPr lang="en-US" i="1" dirty="0" smtClean="0"/>
              <a:t>The Crossover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Page 4</a:t>
            </a:r>
          </a:p>
          <a:p>
            <a:pPr marL="0" indent="0">
              <a:buNone/>
            </a:pPr>
            <a:r>
              <a:rPr lang="en-US" dirty="0" smtClean="0"/>
              <a:t>“balled with </a:t>
            </a:r>
            <a:r>
              <a:rPr lang="en-US" b="1" u="sng" dirty="0" smtClean="0"/>
              <a:t>Magic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u="sng" dirty="0" smtClean="0"/>
              <a:t>the Goat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Page 79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b="1" u="sng" dirty="0" smtClean="0"/>
              <a:t>Greenish ham</a:t>
            </a:r>
            <a:r>
              <a:rPr lang="en-US" dirty="0" smtClean="0"/>
              <a:t>….mom wanted to ask if he had any </a:t>
            </a:r>
            <a:r>
              <a:rPr lang="en-US" b="1" u="sng" dirty="0" smtClean="0"/>
              <a:t>eggs</a:t>
            </a:r>
            <a:r>
              <a:rPr lang="en-US" dirty="0" smtClean="0"/>
              <a:t> to go with it.”</a:t>
            </a:r>
          </a:p>
          <a:p>
            <a:pPr marL="0" indent="0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Suess</a:t>
            </a:r>
            <a:r>
              <a:rPr lang="en-US" dirty="0" smtClean="0"/>
              <a:t> </a:t>
            </a:r>
            <a:r>
              <a:rPr lang="en-US" i="1" dirty="0" smtClean="0"/>
              <a:t>Green Eggs and 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expression that shows similarity between two unlike things or situations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ana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014"/>
            <a:ext cx="9022283" cy="483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ana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23248"/>
            <a:ext cx="3064321" cy="20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analo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4810"/>
            <a:ext cx="298680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ana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ana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Image result for ana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5" y="2514600"/>
            <a:ext cx="4978728" cy="26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analogy examples pic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07" y="4365078"/>
            <a:ext cx="3886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Analogies in </a:t>
            </a:r>
            <a:r>
              <a:rPr lang="en-US" i="1" dirty="0" smtClean="0"/>
              <a:t>The Crossover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Page 30</a:t>
            </a:r>
          </a:p>
          <a:p>
            <a:pPr marL="0" indent="0">
              <a:buNone/>
            </a:pPr>
            <a:r>
              <a:rPr lang="en-US" dirty="0" smtClean="0"/>
              <a:t>His feet are the bank ,and I’m the crook</a:t>
            </a:r>
          </a:p>
          <a:p>
            <a:pPr marL="0" indent="0">
              <a:buNone/>
            </a:pPr>
            <a:r>
              <a:rPr lang="en-US" dirty="0"/>
              <a:t>Two in my kitchen, I’m fixing to cook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Page 91</a:t>
            </a:r>
          </a:p>
          <a:p>
            <a:pPr marL="0" indent="0">
              <a:buNone/>
            </a:pPr>
            <a:r>
              <a:rPr lang="en-US" dirty="0" smtClean="0"/>
              <a:t>Talking to JB right now would be like pushing water uphill with a rake</a:t>
            </a:r>
          </a:p>
        </p:txBody>
      </p:sp>
    </p:spTree>
    <p:extLst>
      <p:ext uri="{BB962C8B-B14F-4D97-AF65-F5344CB8AC3E}">
        <p14:creationId xmlns:p14="http://schemas.microsoft.com/office/powerpoint/2010/main" val="12997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Cause and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i="1" u="sng" dirty="0" smtClean="0"/>
              <a:t>A</a:t>
            </a:r>
            <a:r>
              <a:rPr lang="en-US" dirty="0" smtClean="0"/>
              <a:t>ffect=</a:t>
            </a:r>
            <a:r>
              <a:rPr lang="en-US" b="1" i="1" u="sng" dirty="0" smtClean="0"/>
              <a:t>A</a:t>
            </a:r>
            <a:r>
              <a:rPr lang="en-US" dirty="0" smtClean="0"/>
              <a:t>ction, verb</a:t>
            </a:r>
          </a:p>
          <a:p>
            <a:r>
              <a:rPr lang="en-US" b="1" i="1" u="sng" dirty="0" smtClean="0"/>
              <a:t>E</a:t>
            </a:r>
            <a:r>
              <a:rPr lang="en-US" dirty="0" smtClean="0"/>
              <a:t>ffect=Noun, thing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Image result for cause and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ause and eff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41290"/>
            <a:ext cx="4931659" cy="38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MARTInkShape-315"/>
          <p:cNvSpPr/>
          <p:nvPr/>
        </p:nvSpPr>
        <p:spPr>
          <a:xfrm>
            <a:off x="5087234" y="721519"/>
            <a:ext cx="327136" cy="64294"/>
          </a:xfrm>
          <a:custGeom>
            <a:avLst/>
            <a:gdLst/>
            <a:ahLst/>
            <a:cxnLst/>
            <a:rect l="0" t="0" r="0" b="0"/>
            <a:pathLst>
              <a:path w="327136" h="64294">
                <a:moveTo>
                  <a:pt x="177711" y="35718"/>
                </a:moveTo>
                <a:lnTo>
                  <a:pt x="181502" y="35718"/>
                </a:lnTo>
                <a:lnTo>
                  <a:pt x="182620" y="34925"/>
                </a:lnTo>
                <a:lnTo>
                  <a:pt x="183364" y="33602"/>
                </a:lnTo>
                <a:lnTo>
                  <a:pt x="183861" y="31926"/>
                </a:lnTo>
                <a:lnTo>
                  <a:pt x="190378" y="21245"/>
                </a:lnTo>
                <a:lnTo>
                  <a:pt x="191678" y="11869"/>
                </a:lnTo>
                <a:lnTo>
                  <a:pt x="190990" y="10294"/>
                </a:lnTo>
                <a:lnTo>
                  <a:pt x="189738" y="9244"/>
                </a:lnTo>
                <a:lnTo>
                  <a:pt x="169740" y="1674"/>
                </a:lnTo>
                <a:lnTo>
                  <a:pt x="140148" y="220"/>
                </a:lnTo>
                <a:lnTo>
                  <a:pt x="105438" y="43"/>
                </a:lnTo>
                <a:lnTo>
                  <a:pt x="77450" y="13"/>
                </a:lnTo>
                <a:lnTo>
                  <a:pt x="43340" y="3795"/>
                </a:lnTo>
                <a:lnTo>
                  <a:pt x="9179" y="6849"/>
                </a:lnTo>
                <a:lnTo>
                  <a:pt x="5825" y="7741"/>
                </a:lnTo>
                <a:lnTo>
                  <a:pt x="3589" y="9129"/>
                </a:lnTo>
                <a:lnTo>
                  <a:pt x="2098" y="10849"/>
                </a:lnTo>
                <a:lnTo>
                  <a:pt x="1103" y="11201"/>
                </a:lnTo>
                <a:lnTo>
                  <a:pt x="442" y="10642"/>
                </a:lnTo>
                <a:lnTo>
                  <a:pt x="0" y="9476"/>
                </a:lnTo>
                <a:lnTo>
                  <a:pt x="499" y="8698"/>
                </a:lnTo>
                <a:lnTo>
                  <a:pt x="3170" y="7835"/>
                </a:lnTo>
                <a:lnTo>
                  <a:pt x="36945" y="2274"/>
                </a:lnTo>
                <a:lnTo>
                  <a:pt x="63153" y="674"/>
                </a:lnTo>
                <a:lnTo>
                  <a:pt x="95702" y="199"/>
                </a:lnTo>
                <a:lnTo>
                  <a:pt x="130481" y="59"/>
                </a:lnTo>
                <a:lnTo>
                  <a:pt x="165921" y="17"/>
                </a:lnTo>
                <a:lnTo>
                  <a:pt x="200763" y="5"/>
                </a:lnTo>
                <a:lnTo>
                  <a:pt x="230755" y="1"/>
                </a:lnTo>
                <a:lnTo>
                  <a:pt x="265956" y="0"/>
                </a:lnTo>
                <a:lnTo>
                  <a:pt x="271963" y="0"/>
                </a:lnTo>
                <a:lnTo>
                  <a:pt x="273883" y="793"/>
                </a:lnTo>
                <a:lnTo>
                  <a:pt x="275163" y="2116"/>
                </a:lnTo>
                <a:lnTo>
                  <a:pt x="276016" y="3792"/>
                </a:lnTo>
                <a:lnTo>
                  <a:pt x="274998" y="4909"/>
                </a:lnTo>
                <a:lnTo>
                  <a:pt x="240938" y="14784"/>
                </a:lnTo>
                <a:lnTo>
                  <a:pt x="205634" y="27703"/>
                </a:lnTo>
                <a:lnTo>
                  <a:pt x="172048" y="37136"/>
                </a:lnTo>
                <a:lnTo>
                  <a:pt x="140755" y="41165"/>
                </a:lnTo>
                <a:lnTo>
                  <a:pt x="111373" y="46152"/>
                </a:lnTo>
                <a:lnTo>
                  <a:pt x="78996" y="55153"/>
                </a:lnTo>
                <a:lnTo>
                  <a:pt x="64322" y="57033"/>
                </a:lnTo>
                <a:lnTo>
                  <a:pt x="93319" y="47196"/>
                </a:lnTo>
                <a:lnTo>
                  <a:pt x="121396" y="44146"/>
                </a:lnTo>
                <a:lnTo>
                  <a:pt x="154851" y="39450"/>
                </a:lnTo>
                <a:lnTo>
                  <a:pt x="180250" y="35260"/>
                </a:lnTo>
                <a:lnTo>
                  <a:pt x="206620" y="31546"/>
                </a:lnTo>
                <a:lnTo>
                  <a:pt x="231568" y="29895"/>
                </a:lnTo>
                <a:lnTo>
                  <a:pt x="264136" y="28966"/>
                </a:lnTo>
                <a:lnTo>
                  <a:pt x="297087" y="23742"/>
                </a:lnTo>
                <a:lnTo>
                  <a:pt x="327135" y="21458"/>
                </a:lnTo>
                <a:lnTo>
                  <a:pt x="316205" y="22230"/>
                </a:lnTo>
                <a:lnTo>
                  <a:pt x="294526" y="27086"/>
                </a:lnTo>
                <a:lnTo>
                  <a:pt x="264974" y="30250"/>
                </a:lnTo>
                <a:lnTo>
                  <a:pt x="238719" y="34082"/>
                </a:lnTo>
                <a:lnTo>
                  <a:pt x="208530" y="38431"/>
                </a:lnTo>
                <a:lnTo>
                  <a:pt x="178707" y="43009"/>
                </a:lnTo>
                <a:lnTo>
                  <a:pt x="149578" y="46896"/>
                </a:lnTo>
                <a:lnTo>
                  <a:pt x="120757" y="48624"/>
                </a:lnTo>
                <a:lnTo>
                  <a:pt x="85340" y="53389"/>
                </a:lnTo>
                <a:lnTo>
                  <a:pt x="52872" y="56654"/>
                </a:lnTo>
                <a:lnTo>
                  <a:pt x="49242" y="56820"/>
                </a:lnTo>
                <a:lnTo>
                  <a:pt x="47614" y="56136"/>
                </a:lnTo>
                <a:lnTo>
                  <a:pt x="47324" y="54886"/>
                </a:lnTo>
                <a:lnTo>
                  <a:pt x="47923" y="53259"/>
                </a:lnTo>
                <a:lnTo>
                  <a:pt x="56351" y="47178"/>
                </a:lnTo>
                <a:lnTo>
                  <a:pt x="85622" y="38011"/>
                </a:lnTo>
                <a:lnTo>
                  <a:pt x="117440" y="30930"/>
                </a:lnTo>
                <a:lnTo>
                  <a:pt x="152003" y="24598"/>
                </a:lnTo>
                <a:lnTo>
                  <a:pt x="186585" y="21576"/>
                </a:lnTo>
                <a:lnTo>
                  <a:pt x="216499" y="16006"/>
                </a:lnTo>
                <a:lnTo>
                  <a:pt x="251962" y="8467"/>
                </a:lnTo>
                <a:lnTo>
                  <a:pt x="265285" y="7405"/>
                </a:lnTo>
                <a:lnTo>
                  <a:pt x="265461" y="7318"/>
                </a:lnTo>
                <a:lnTo>
                  <a:pt x="239128" y="7944"/>
                </a:lnTo>
                <a:lnTo>
                  <a:pt x="212665" y="12849"/>
                </a:lnTo>
                <a:lnTo>
                  <a:pt x="188483" y="17087"/>
                </a:lnTo>
                <a:lnTo>
                  <a:pt x="161861" y="21617"/>
                </a:lnTo>
                <a:lnTo>
                  <a:pt x="133360" y="27070"/>
                </a:lnTo>
                <a:lnTo>
                  <a:pt x="102171" y="34785"/>
                </a:lnTo>
                <a:lnTo>
                  <a:pt x="74023" y="41389"/>
                </a:lnTo>
                <a:lnTo>
                  <a:pt x="42213" y="51686"/>
                </a:lnTo>
                <a:lnTo>
                  <a:pt x="20546" y="6429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OYD (On your desk) only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Pencil</a:t>
            </a:r>
          </a:p>
          <a:p>
            <a:pPr marL="0" indent="0">
              <a:buNone/>
            </a:pPr>
            <a:r>
              <a:rPr lang="en-US" dirty="0" smtClean="0"/>
              <a:t>Handout</a:t>
            </a:r>
          </a:p>
          <a:p>
            <a:pPr marL="0" indent="0">
              <a:buNone/>
            </a:pPr>
            <a:r>
              <a:rPr lang="en-US" dirty="0" smtClean="0"/>
              <a:t>Crossover book</a:t>
            </a:r>
          </a:p>
          <a:p>
            <a:pPr marL="0" indent="0">
              <a:buNone/>
            </a:pPr>
            <a:r>
              <a:rPr lang="en-US" dirty="0" smtClean="0"/>
              <a:t>Vocabulary notecards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and Effect in </a:t>
            </a:r>
            <a:r>
              <a:rPr lang="en-US" i="1" dirty="0" smtClean="0"/>
              <a:t>The Crossover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Cause</a:t>
            </a:r>
            <a:r>
              <a:rPr lang="en-US" dirty="0" err="1" smtClean="0"/>
              <a:t>:Chuck</a:t>
            </a:r>
            <a:r>
              <a:rPr lang="en-US" dirty="0" smtClean="0"/>
              <a:t> “Da’ Man” Bell refuses to </a:t>
            </a:r>
            <a:r>
              <a:rPr lang="en-US" dirty="0"/>
              <a:t>eat </a:t>
            </a:r>
            <a:r>
              <a:rPr lang="en-US" dirty="0" smtClean="0"/>
              <a:t>healthy and go to the doctor.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Effect: </a:t>
            </a:r>
            <a:r>
              <a:rPr lang="en-US" dirty="0" smtClean="0"/>
              <a:t>High blood pressure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Cause: </a:t>
            </a:r>
            <a:r>
              <a:rPr lang="en-US" dirty="0" smtClean="0"/>
              <a:t>High blood pressure not taken care of with healthy food or medication.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Effect: </a:t>
            </a:r>
            <a:r>
              <a:rPr lang="en-US" dirty="0" smtClean="0"/>
              <a:t>Dad has a myocardial infarction (heart attack)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124200" cy="4983163"/>
          </a:xfrm>
        </p:spPr>
        <p:txBody>
          <a:bodyPr/>
          <a:lstStyle/>
          <a:p>
            <a:r>
              <a:rPr lang="en-US" dirty="0" smtClean="0"/>
              <a:t>Physical and/or personality descriptions of a character</a:t>
            </a:r>
            <a:endParaRPr lang="en-US" dirty="0"/>
          </a:p>
        </p:txBody>
      </p:sp>
      <p:pic>
        <p:nvPicPr>
          <p:cNvPr id="6146" name="Picture 2" descr="Image result for character tra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0"/>
            <a:ext cx="47625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 in </a:t>
            </a:r>
            <a:r>
              <a:rPr lang="en-US" i="1" dirty="0" smtClean="0"/>
              <a:t>The Crossover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Josh’s character traits: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Page 4, 10, 23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JB’s character traits: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Page 11,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tell how things are alike or different</a:t>
            </a:r>
            <a:endParaRPr lang="en-US" dirty="0"/>
          </a:p>
        </p:txBody>
      </p:sp>
      <p:pic>
        <p:nvPicPr>
          <p:cNvPr id="1026" name="Picture 2" descr="Image result for t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209800"/>
            <a:ext cx="3962400" cy="51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enn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4133850" cy="31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h c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h ch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h ch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 in </a:t>
            </a:r>
            <a:r>
              <a:rPr lang="en-US" i="1" dirty="0" smtClean="0"/>
              <a:t>The Crossover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page 23 to fill in a chart or diagram comparing and contrasting JB and Josh</a:t>
            </a:r>
            <a:endParaRPr lang="en-US" dirty="0"/>
          </a:p>
        </p:txBody>
      </p:sp>
      <p:pic>
        <p:nvPicPr>
          <p:cNvPr id="4" name="Picture 2" descr="Image result for t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667001"/>
            <a:ext cx="3962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venn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4133850" cy="31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Struggle or class between opposing characters or opposing forces.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www.youtube.com/watch?v=rg_10OfdEss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ypes of confl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23225" cy="619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in </a:t>
            </a:r>
            <a:r>
              <a:rPr lang="en-US" i="1" dirty="0" smtClean="0"/>
              <a:t>The Crossover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Dad vs. Self</a:t>
            </a:r>
          </a:p>
          <a:p>
            <a:pPr marL="0" indent="0">
              <a:buNone/>
            </a:pPr>
            <a:r>
              <a:rPr lang="en-US" dirty="0" smtClean="0"/>
              <a:t>Their dad wouldn’t have surgery, so he lost his playing career.</a:t>
            </a:r>
          </a:p>
          <a:p>
            <a:pPr marL="0" indent="0">
              <a:buNone/>
            </a:pPr>
            <a:r>
              <a:rPr lang="en-US" dirty="0" smtClean="0"/>
              <a:t>The boys’ dad won’t go to the doctor, so he gets sicker instead of getting better.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JB vs. Josh</a:t>
            </a:r>
          </a:p>
          <a:p>
            <a:pPr marL="0" indent="0">
              <a:buNone/>
            </a:pPr>
            <a:r>
              <a:rPr lang="en-US" dirty="0" smtClean="0"/>
              <a:t>JB ditches Josh for a girl. Josh gets jealous.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Context Clues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from the surrounding words</a:t>
            </a:r>
            <a:r>
              <a:rPr lang="en-US" dirty="0"/>
              <a:t> </a:t>
            </a:r>
            <a:r>
              <a:rPr lang="en-US" dirty="0" smtClean="0"/>
              <a:t>that gives meaning to an unknown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Clues in </a:t>
            </a:r>
            <a:r>
              <a:rPr lang="en-US" i="1" dirty="0" smtClean="0"/>
              <a:t>The Crossover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Page 39</a:t>
            </a:r>
          </a:p>
          <a:p>
            <a:pPr marL="0" indent="0">
              <a:buNone/>
            </a:pPr>
            <a:r>
              <a:rPr lang="en-US" dirty="0" smtClean="0"/>
              <a:t>Calamity is the unknown word. </a:t>
            </a:r>
          </a:p>
          <a:p>
            <a:pPr marL="0" indent="0">
              <a:buNone/>
            </a:pPr>
            <a:r>
              <a:rPr lang="en-US" dirty="0" smtClean="0"/>
              <a:t>Context clues are: cut 5 locks, bald patch, mom has a fit, dreadful</a:t>
            </a:r>
          </a:p>
          <a:p>
            <a:pPr marL="0" indent="0">
              <a:buNone/>
            </a:pPr>
            <a:r>
              <a:rPr lang="en-US" dirty="0" smtClean="0"/>
              <a:t>Page 142</a:t>
            </a:r>
          </a:p>
          <a:p>
            <a:pPr marL="0" indent="0">
              <a:buNone/>
            </a:pPr>
            <a:r>
              <a:rPr lang="en-US" dirty="0" smtClean="0"/>
              <a:t>Churlish is the unknown word.</a:t>
            </a:r>
          </a:p>
          <a:p>
            <a:pPr marL="0" indent="0">
              <a:buNone/>
            </a:pPr>
            <a:r>
              <a:rPr lang="en-US" dirty="0" smtClean="0"/>
              <a:t>Context clues are selfish, bad attitude, choke artist, annoyed, grumpy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Affixes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Prefixes and suffixes; must be attached to a root or base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644324"/>
          </a:xfrm>
        </p:spPr>
        <p:txBody>
          <a:bodyPr/>
          <a:lstStyle/>
          <a:p>
            <a:r>
              <a:rPr lang="en-US" dirty="0" smtClean="0"/>
              <a:t>Euphemism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3505200"/>
            <a:ext cx="3309803" cy="21765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more pleasant (or nice) way of saying something that might be inappropriate or uncomfortable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these common </a:t>
            </a:r>
            <a:r>
              <a:rPr lang="en-US" b="1" dirty="0" smtClean="0"/>
              <a:t>euphemisms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Stretch the truth</a:t>
            </a:r>
          </a:p>
          <a:p>
            <a:r>
              <a:rPr lang="en-US" dirty="0" smtClean="0"/>
              <a:t>Bath tissue</a:t>
            </a:r>
          </a:p>
          <a:p>
            <a:r>
              <a:rPr lang="en-US" dirty="0" smtClean="0"/>
              <a:t>A few fries short of a happy meal</a:t>
            </a:r>
          </a:p>
          <a:p>
            <a:r>
              <a:rPr lang="en-US" dirty="0" smtClean="0"/>
              <a:t>Lose your lunch/toss your cookies</a:t>
            </a:r>
          </a:p>
          <a:p>
            <a:r>
              <a:rPr lang="en-US" dirty="0" smtClean="0"/>
              <a:t>Spill the beans</a:t>
            </a:r>
          </a:p>
          <a:p>
            <a:r>
              <a:rPr lang="en-US" dirty="0" smtClean="0"/>
              <a:t>Break wind/pass gas 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On the next few slides, you will practice identifying euphemisms and their meanings while using appropriate conversation skills.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7820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7772400" cy="6019800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1: “</a:t>
            </a:r>
            <a:r>
              <a:rPr lang="en-US" sz="2800" b="1" dirty="0" smtClean="0"/>
              <a:t>My aunt’s horse, Black Beauty, </a:t>
            </a:r>
            <a:r>
              <a:rPr lang="en-US" sz="2800" b="1" dirty="0"/>
              <a:t>passed away over the weekend</a:t>
            </a:r>
            <a:r>
              <a:rPr lang="en-US" sz="2800" b="1" dirty="0" smtClean="0"/>
              <a:t>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2: “</a:t>
            </a:r>
            <a:r>
              <a:rPr lang="en-US" sz="2800" b="1" dirty="0" smtClean="0"/>
              <a:t>The euphemism is 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1: “</a:t>
            </a:r>
            <a:r>
              <a:rPr lang="en-US" sz="2800" b="1" dirty="0" smtClean="0"/>
              <a:t>The literal meaning of this euphemism is _______________________.”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Both partners discuss why you think we would use this euphemism rather than saying the literal meaning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7772400" cy="6019800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2: “</a:t>
            </a:r>
            <a:r>
              <a:rPr lang="en-US" sz="2800" b="1" dirty="0" smtClean="0"/>
              <a:t>My </a:t>
            </a:r>
            <a:r>
              <a:rPr lang="en-US" sz="2800" b="1" dirty="0"/>
              <a:t>brother was let go from his McDonald’s job for always being late</a:t>
            </a:r>
            <a:r>
              <a:rPr lang="en-US" sz="2800" b="1" dirty="0" smtClean="0"/>
              <a:t>.”</a:t>
            </a:r>
            <a:endParaRPr lang="en-US" sz="2800" b="1" dirty="0"/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1: “</a:t>
            </a:r>
            <a:r>
              <a:rPr lang="en-US" sz="2800" b="1" dirty="0" smtClean="0"/>
              <a:t>The euphemism is 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2: “</a:t>
            </a:r>
            <a:r>
              <a:rPr lang="en-US" sz="2800" b="1" dirty="0" smtClean="0"/>
              <a:t>The literal meaning of this euphemism is _______________________.”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Both partners discuss why you think we would use this euphemism rather than saying the literal meaning.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70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7772400" cy="6019800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1: “</a:t>
            </a:r>
            <a:r>
              <a:rPr lang="en-US" sz="2800" b="1" dirty="0" smtClean="0"/>
              <a:t>My </a:t>
            </a:r>
            <a:r>
              <a:rPr lang="en-US" sz="2800" b="1" dirty="0"/>
              <a:t>dad’s hair is getting a little thin on top</a:t>
            </a:r>
            <a:r>
              <a:rPr lang="en-US" sz="2800" b="1" dirty="0" smtClean="0"/>
              <a:t>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2: “</a:t>
            </a:r>
            <a:r>
              <a:rPr lang="en-US" sz="2800" b="1" dirty="0" smtClean="0"/>
              <a:t>The euphemism is 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1: “</a:t>
            </a:r>
            <a:r>
              <a:rPr lang="en-US" sz="2800" b="1" dirty="0" smtClean="0"/>
              <a:t>The literal meaning of this euphemism is _______________________.”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Both partners discuss why you think we would use this euphemism rather than saying the literal meaning. </a:t>
            </a:r>
            <a:endParaRPr lang="en-US" sz="2800" dirty="0"/>
          </a:p>
        </p:txBody>
      </p:sp>
      <p:sp>
        <p:nvSpPr>
          <p:cNvPr id="2" name="SMARTInkShape-111"/>
          <p:cNvSpPr/>
          <p:nvPr/>
        </p:nvSpPr>
        <p:spPr>
          <a:xfrm>
            <a:off x="7365206" y="1143000"/>
            <a:ext cx="342901" cy="7145"/>
          </a:xfrm>
          <a:custGeom>
            <a:avLst/>
            <a:gdLst/>
            <a:ahLst/>
            <a:cxnLst/>
            <a:rect l="0" t="0" r="0" b="0"/>
            <a:pathLst>
              <a:path w="342901" h="7145">
                <a:moveTo>
                  <a:pt x="0" y="7144"/>
                </a:moveTo>
                <a:lnTo>
                  <a:pt x="3793" y="3351"/>
                </a:lnTo>
                <a:lnTo>
                  <a:pt x="9888" y="1489"/>
                </a:lnTo>
                <a:lnTo>
                  <a:pt x="44434" y="87"/>
                </a:lnTo>
                <a:lnTo>
                  <a:pt x="72542" y="17"/>
                </a:lnTo>
                <a:lnTo>
                  <a:pt x="107845" y="3"/>
                </a:lnTo>
                <a:lnTo>
                  <a:pt x="135935" y="1"/>
                </a:lnTo>
                <a:lnTo>
                  <a:pt x="164367" y="0"/>
                </a:lnTo>
                <a:lnTo>
                  <a:pt x="198626" y="0"/>
                </a:lnTo>
                <a:lnTo>
                  <a:pt x="233234" y="0"/>
                </a:lnTo>
                <a:lnTo>
                  <a:pt x="267341" y="0"/>
                </a:lnTo>
                <a:lnTo>
                  <a:pt x="298319" y="0"/>
                </a:lnTo>
                <a:lnTo>
                  <a:pt x="333572" y="0"/>
                </a:lnTo>
                <a:lnTo>
                  <a:pt x="3429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077200" cy="5943600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Partner 2: </a:t>
            </a:r>
            <a:r>
              <a:rPr lang="en-US" b="1" dirty="0" smtClean="0"/>
              <a:t>“The </a:t>
            </a:r>
            <a:r>
              <a:rPr lang="en-US" b="1" dirty="0"/>
              <a:t>bank robber was placed in a correctional facility</a:t>
            </a:r>
            <a:r>
              <a:rPr lang="en-US" b="1" dirty="0" smtClean="0"/>
              <a:t>.”</a:t>
            </a:r>
            <a:endParaRPr lang="en-US" b="1" dirty="0"/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Partner 1: “</a:t>
            </a:r>
            <a:r>
              <a:rPr lang="en-US" b="1" dirty="0" smtClean="0"/>
              <a:t>The euphemism is 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Partner 2: “</a:t>
            </a:r>
            <a:r>
              <a:rPr lang="en-US" b="1" dirty="0" smtClean="0"/>
              <a:t>The literal meaning of this euphemism is _______________________.”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400" dirty="0" smtClean="0"/>
              <a:t>Both partners discuss why you think we would use this euphemism rather than saying the literal meaning.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07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7772400" cy="5943600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1: “</a:t>
            </a:r>
            <a:r>
              <a:rPr lang="en-US" sz="2800" b="1" dirty="0" smtClean="0"/>
              <a:t>Our fifteen-year-old </a:t>
            </a:r>
            <a:r>
              <a:rPr lang="en-US" sz="2800" b="1" dirty="0"/>
              <a:t>L</a:t>
            </a:r>
            <a:r>
              <a:rPr lang="en-US" sz="2800" b="1" dirty="0" smtClean="0"/>
              <a:t>abrador had </a:t>
            </a:r>
            <a:r>
              <a:rPr lang="en-US" sz="2800" b="1" dirty="0"/>
              <a:t>to be put to sleep after </a:t>
            </a:r>
            <a:r>
              <a:rPr lang="en-US" sz="2800" b="1" dirty="0" smtClean="0"/>
              <a:t>a fight with a </a:t>
            </a:r>
            <a:r>
              <a:rPr lang="en-US" sz="2800" b="1" dirty="0"/>
              <a:t>rattlesnake</a:t>
            </a:r>
            <a:r>
              <a:rPr lang="en-US" sz="2800" b="1" dirty="0" smtClean="0"/>
              <a:t>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2: “</a:t>
            </a:r>
            <a:r>
              <a:rPr lang="en-US" sz="2800" b="1" dirty="0" smtClean="0"/>
              <a:t>The euphemism is 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1: “</a:t>
            </a:r>
            <a:r>
              <a:rPr lang="en-US" sz="2800" b="1" dirty="0" smtClean="0"/>
              <a:t>The literal meaning of this euphemism is _______________________.”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Both partners discuss why you think we would use this euphemism rather than saying the literal meaning.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36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7772400" cy="5791200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2: “</a:t>
            </a:r>
            <a:r>
              <a:rPr lang="en-US" sz="2800" b="1" dirty="0" smtClean="0"/>
              <a:t>May </a:t>
            </a:r>
            <a:r>
              <a:rPr lang="en-US" sz="2800" b="1" dirty="0"/>
              <a:t>I go to the restroom</a:t>
            </a:r>
            <a:r>
              <a:rPr lang="en-US" sz="2800" b="1" dirty="0" smtClean="0"/>
              <a:t>?”</a:t>
            </a:r>
            <a:endParaRPr lang="en-US" sz="2800" b="1" dirty="0"/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1: “</a:t>
            </a:r>
            <a:r>
              <a:rPr lang="en-US" sz="2800" b="1" dirty="0" smtClean="0"/>
              <a:t>The euphemism is 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2: “</a:t>
            </a:r>
            <a:r>
              <a:rPr lang="en-US" sz="2800" b="1" dirty="0" smtClean="0"/>
              <a:t>The literal meaning of this euphemism is _______________________.”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Both partners discuss why you think we would use this euphemism rather than saying the literal meaning.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7772400" cy="5791200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1: </a:t>
            </a:r>
            <a:r>
              <a:rPr lang="en-US" sz="2800" b="1" dirty="0" smtClean="0"/>
              <a:t>“</a:t>
            </a:r>
            <a:r>
              <a:rPr lang="en-US" sz="2800" b="1" dirty="0"/>
              <a:t>His sticky fingers got him in trouble with mall security</a:t>
            </a:r>
            <a:r>
              <a:rPr lang="en-US" sz="2800" b="1" dirty="0" smtClean="0"/>
              <a:t>.”</a:t>
            </a:r>
            <a:endParaRPr lang="en-US" sz="2800" b="1" dirty="0"/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2: “</a:t>
            </a:r>
            <a:r>
              <a:rPr lang="en-US" sz="2800" b="1" dirty="0" smtClean="0"/>
              <a:t>The euphemism is 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1: “</a:t>
            </a:r>
            <a:r>
              <a:rPr lang="en-US" sz="2800" b="1" dirty="0" smtClean="0"/>
              <a:t>The literal meaning of this euphemism is _______________________.”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Both partners discuss why you think we would use this euphemism rather than saying the literal meaning.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28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ffi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193383" cy="54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7772400" cy="5867400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2: “</a:t>
            </a:r>
            <a:r>
              <a:rPr lang="en-US" sz="2800" b="1" dirty="0" smtClean="0"/>
              <a:t>I’m not short; I’m vertically challenged.”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1: “</a:t>
            </a:r>
            <a:r>
              <a:rPr lang="en-US" sz="2800" b="1" dirty="0" smtClean="0"/>
              <a:t>The euphemism is 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Partner 2: “</a:t>
            </a:r>
            <a:r>
              <a:rPr lang="en-US" sz="2800" b="1" dirty="0" smtClean="0"/>
              <a:t>The literal meaning of this euphemism is _______________________.”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Both partners discuss why you think we would use this euphemism rather than saying the literal meaning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Euphemism in </a:t>
            </a:r>
            <a:r>
              <a:rPr lang="en-US" i="1" dirty="0" smtClean="0"/>
              <a:t>The Crossover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Page 228</a:t>
            </a:r>
          </a:p>
          <a:p>
            <a:pPr marL="0" indent="0">
              <a:buNone/>
            </a:pPr>
            <a:r>
              <a:rPr lang="en-US" dirty="0" smtClean="0"/>
              <a:t>“Dad is gone.” “Crossed over”</a:t>
            </a:r>
          </a:p>
          <a:p>
            <a:pPr marL="0" indent="0">
              <a:buNone/>
            </a:pPr>
            <a:r>
              <a:rPr lang="en-US" dirty="0" smtClean="0"/>
              <a:t>Both mean that their dad died. </a:t>
            </a:r>
          </a:p>
        </p:txBody>
      </p:sp>
    </p:spTree>
    <p:extLst>
      <p:ext uri="{BB962C8B-B14F-4D97-AF65-F5344CB8AC3E}">
        <p14:creationId xmlns:p14="http://schemas.microsoft.com/office/powerpoint/2010/main" val="14453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Flashback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Interrupting current events in the story line to present a past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flashb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flashba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flashba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Image result for flash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937"/>
            <a:ext cx="5177536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6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Flashback in </a:t>
            </a:r>
            <a:r>
              <a:rPr lang="en-US" i="1" dirty="0" smtClean="0"/>
              <a:t>The Crossover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Page 64</a:t>
            </a:r>
          </a:p>
          <a:p>
            <a:pPr marL="0" indent="0">
              <a:buNone/>
            </a:pPr>
            <a:r>
              <a:rPr lang="en-US" dirty="0" smtClean="0"/>
              <a:t>Their dad tells them a story about the guy at the park who wanted to lower the goal for the boys when they were three years old.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2130425"/>
            <a:ext cx="44958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Foreshadowing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author’s use of clues to hint at coming events in the narrative (story)</a:t>
            </a:r>
            <a:endParaRPr lang="en-US" dirty="0"/>
          </a:p>
        </p:txBody>
      </p:sp>
      <p:pic>
        <p:nvPicPr>
          <p:cNvPr id="12292" name="Picture 4" descr="Image result for flashback and foreshado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82715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www.youtube.com/watch?v=2qi0b_gb4U4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flashback and foreshado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48387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flashback and foreshado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52" y="21021"/>
            <a:ext cx="5724524" cy="68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SMARTInkShape-Group42"/>
          <p:cNvGrpSpPr/>
          <p:nvPr/>
        </p:nvGrpSpPr>
        <p:grpSpPr>
          <a:xfrm>
            <a:off x="6557963" y="4364831"/>
            <a:ext cx="834408" cy="250033"/>
            <a:chOff x="6557963" y="4364831"/>
            <a:chExt cx="834408" cy="250033"/>
          </a:xfrm>
        </p:grpSpPr>
        <p:sp>
          <p:nvSpPr>
            <p:cNvPr id="12" name="SMARTInkShape-96"/>
            <p:cNvSpPr/>
            <p:nvPr/>
          </p:nvSpPr>
          <p:spPr>
            <a:xfrm>
              <a:off x="6615113" y="4467952"/>
              <a:ext cx="171451" cy="45906"/>
            </a:xfrm>
            <a:custGeom>
              <a:avLst/>
              <a:gdLst/>
              <a:ahLst/>
              <a:cxnLst/>
              <a:rect l="0" t="0" r="0" b="0"/>
              <a:pathLst>
                <a:path w="171451" h="45906">
                  <a:moveTo>
                    <a:pt x="0" y="39754"/>
                  </a:moveTo>
                  <a:lnTo>
                    <a:pt x="0" y="45905"/>
                  </a:lnTo>
                  <a:lnTo>
                    <a:pt x="6151" y="40660"/>
                  </a:lnTo>
                  <a:lnTo>
                    <a:pt x="12651" y="39933"/>
                  </a:lnTo>
                  <a:lnTo>
                    <a:pt x="16999" y="39834"/>
                  </a:lnTo>
                  <a:lnTo>
                    <a:pt x="21578" y="37673"/>
                  </a:lnTo>
                  <a:lnTo>
                    <a:pt x="26259" y="34861"/>
                  </a:lnTo>
                  <a:lnTo>
                    <a:pt x="35731" y="33055"/>
                  </a:lnTo>
                  <a:lnTo>
                    <a:pt x="41281" y="32014"/>
                  </a:lnTo>
                  <a:lnTo>
                    <a:pt x="74564" y="19965"/>
                  </a:lnTo>
                  <a:lnTo>
                    <a:pt x="102459" y="7145"/>
                  </a:lnTo>
                  <a:lnTo>
                    <a:pt x="137983" y="0"/>
                  </a:lnTo>
                  <a:lnTo>
                    <a:pt x="159445" y="3832"/>
                  </a:lnTo>
                  <a:lnTo>
                    <a:pt x="161066" y="4693"/>
                  </a:lnTo>
                  <a:lnTo>
                    <a:pt x="162145" y="6062"/>
                  </a:lnTo>
                  <a:lnTo>
                    <a:pt x="162866" y="7767"/>
                  </a:lnTo>
                  <a:lnTo>
                    <a:pt x="164140" y="8905"/>
                  </a:lnTo>
                  <a:lnTo>
                    <a:pt x="171443" y="11178"/>
                  </a:lnTo>
                  <a:lnTo>
                    <a:pt x="171450" y="111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7"/>
            <p:cNvSpPr/>
            <p:nvPr/>
          </p:nvSpPr>
          <p:spPr>
            <a:xfrm>
              <a:off x="7058084" y="4400561"/>
              <a:ext cx="334287" cy="149670"/>
            </a:xfrm>
            <a:custGeom>
              <a:avLst/>
              <a:gdLst/>
              <a:ahLst/>
              <a:cxnLst/>
              <a:rect l="0" t="0" r="0" b="0"/>
              <a:pathLst>
                <a:path w="334287" h="149670">
                  <a:moveTo>
                    <a:pt x="7085" y="42852"/>
                  </a:moveTo>
                  <a:lnTo>
                    <a:pt x="7085" y="52794"/>
                  </a:lnTo>
                  <a:lnTo>
                    <a:pt x="4968" y="57325"/>
                  </a:lnTo>
                  <a:lnTo>
                    <a:pt x="3293" y="59644"/>
                  </a:lnTo>
                  <a:lnTo>
                    <a:pt x="934" y="70493"/>
                  </a:lnTo>
                  <a:lnTo>
                    <a:pt x="0" y="102468"/>
                  </a:lnTo>
                  <a:lnTo>
                    <a:pt x="740" y="130171"/>
                  </a:lnTo>
                  <a:lnTo>
                    <a:pt x="6093" y="141035"/>
                  </a:lnTo>
                  <a:lnTo>
                    <a:pt x="7217" y="141645"/>
                  </a:lnTo>
                  <a:lnTo>
                    <a:pt x="13909" y="142817"/>
                  </a:lnTo>
                  <a:lnTo>
                    <a:pt x="17926" y="142850"/>
                  </a:lnTo>
                  <a:lnTo>
                    <a:pt x="19075" y="142061"/>
                  </a:lnTo>
                  <a:lnTo>
                    <a:pt x="19841" y="140741"/>
                  </a:lnTo>
                  <a:lnTo>
                    <a:pt x="20692" y="136364"/>
                  </a:lnTo>
                  <a:lnTo>
                    <a:pt x="21964" y="125769"/>
                  </a:lnTo>
                  <a:lnTo>
                    <a:pt x="26987" y="114675"/>
                  </a:lnTo>
                  <a:lnTo>
                    <a:pt x="28427" y="101436"/>
                  </a:lnTo>
                  <a:lnTo>
                    <a:pt x="29250" y="100957"/>
                  </a:lnTo>
                  <a:lnTo>
                    <a:pt x="35364" y="100039"/>
                  </a:lnTo>
                  <a:lnTo>
                    <a:pt x="37773" y="123605"/>
                  </a:lnTo>
                  <a:lnTo>
                    <a:pt x="43430" y="134247"/>
                  </a:lnTo>
                  <a:lnTo>
                    <a:pt x="53359" y="146152"/>
                  </a:lnTo>
                  <a:lnTo>
                    <a:pt x="59665" y="148294"/>
                  </a:lnTo>
                  <a:lnTo>
                    <a:pt x="72857" y="149669"/>
                  </a:lnTo>
                  <a:lnTo>
                    <a:pt x="78121" y="147741"/>
                  </a:lnTo>
                  <a:lnTo>
                    <a:pt x="108948" y="130076"/>
                  </a:lnTo>
                  <a:lnTo>
                    <a:pt x="136130" y="97694"/>
                  </a:lnTo>
                  <a:lnTo>
                    <a:pt x="156517" y="64707"/>
                  </a:lnTo>
                  <a:lnTo>
                    <a:pt x="173738" y="30970"/>
                  </a:lnTo>
                  <a:lnTo>
                    <a:pt x="177588" y="17603"/>
                  </a:lnTo>
                  <a:lnTo>
                    <a:pt x="178411" y="4876"/>
                  </a:lnTo>
                  <a:lnTo>
                    <a:pt x="177658" y="3247"/>
                  </a:lnTo>
                  <a:lnTo>
                    <a:pt x="176363" y="2161"/>
                  </a:lnTo>
                  <a:lnTo>
                    <a:pt x="172373" y="418"/>
                  </a:lnTo>
                  <a:lnTo>
                    <a:pt x="158417" y="0"/>
                  </a:lnTo>
                  <a:lnTo>
                    <a:pt x="157979" y="790"/>
                  </a:lnTo>
                  <a:lnTo>
                    <a:pt x="157138" y="6839"/>
                  </a:lnTo>
                  <a:lnTo>
                    <a:pt x="169290" y="7909"/>
                  </a:lnTo>
                  <a:lnTo>
                    <a:pt x="185695" y="19488"/>
                  </a:lnTo>
                  <a:lnTo>
                    <a:pt x="190449" y="21356"/>
                  </a:lnTo>
                  <a:lnTo>
                    <a:pt x="195207" y="24831"/>
                  </a:lnTo>
                  <a:lnTo>
                    <a:pt x="216635" y="55901"/>
                  </a:lnTo>
                  <a:lnTo>
                    <a:pt x="226866" y="84083"/>
                  </a:lnTo>
                  <a:lnTo>
                    <a:pt x="232003" y="98709"/>
                  </a:lnTo>
                  <a:lnTo>
                    <a:pt x="234024" y="101522"/>
                  </a:lnTo>
                  <a:lnTo>
                    <a:pt x="238386" y="104646"/>
                  </a:lnTo>
                  <a:lnTo>
                    <a:pt x="255669" y="112471"/>
                  </a:lnTo>
                  <a:lnTo>
                    <a:pt x="266356" y="113930"/>
                  </a:lnTo>
                  <a:lnTo>
                    <a:pt x="271276" y="112013"/>
                  </a:lnTo>
                  <a:lnTo>
                    <a:pt x="294215" y="97487"/>
                  </a:lnTo>
                  <a:lnTo>
                    <a:pt x="306990" y="77926"/>
                  </a:lnTo>
                  <a:lnTo>
                    <a:pt x="323783" y="45195"/>
                  </a:lnTo>
                  <a:lnTo>
                    <a:pt x="332521" y="26175"/>
                  </a:lnTo>
                  <a:lnTo>
                    <a:pt x="334286" y="16655"/>
                  </a:lnTo>
                  <a:lnTo>
                    <a:pt x="332953" y="9248"/>
                  </a:lnTo>
                  <a:lnTo>
                    <a:pt x="329422" y="1818"/>
                  </a:lnTo>
                  <a:lnTo>
                    <a:pt x="328340" y="1208"/>
                  </a:lnTo>
                  <a:lnTo>
                    <a:pt x="325019" y="531"/>
                  </a:lnTo>
                  <a:lnTo>
                    <a:pt x="314895" y="3942"/>
                  </a:lnTo>
                  <a:lnTo>
                    <a:pt x="302161" y="12999"/>
                  </a:lnTo>
                  <a:lnTo>
                    <a:pt x="266540" y="47750"/>
                  </a:lnTo>
                  <a:lnTo>
                    <a:pt x="245483" y="80959"/>
                  </a:lnTo>
                  <a:lnTo>
                    <a:pt x="230673" y="108635"/>
                  </a:lnTo>
                  <a:lnTo>
                    <a:pt x="228541" y="128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8"/>
            <p:cNvSpPr/>
            <p:nvPr/>
          </p:nvSpPr>
          <p:spPr>
            <a:xfrm>
              <a:off x="6886870" y="4464844"/>
              <a:ext cx="121150" cy="35720"/>
            </a:xfrm>
            <a:custGeom>
              <a:avLst/>
              <a:gdLst/>
              <a:ahLst/>
              <a:cxnLst/>
              <a:rect l="0" t="0" r="0" b="0"/>
              <a:pathLst>
                <a:path w="121150" h="35720">
                  <a:moveTo>
                    <a:pt x="6849" y="35719"/>
                  </a:moveTo>
                  <a:lnTo>
                    <a:pt x="0" y="35719"/>
                  </a:lnTo>
                  <a:lnTo>
                    <a:pt x="3585" y="31926"/>
                  </a:lnTo>
                  <a:lnTo>
                    <a:pt x="9632" y="30064"/>
                  </a:lnTo>
                  <a:lnTo>
                    <a:pt x="21961" y="26899"/>
                  </a:lnTo>
                  <a:lnTo>
                    <a:pt x="54522" y="11808"/>
                  </a:lnTo>
                  <a:lnTo>
                    <a:pt x="68776" y="8526"/>
                  </a:lnTo>
                  <a:lnTo>
                    <a:pt x="91930" y="6623"/>
                  </a:lnTo>
                  <a:lnTo>
                    <a:pt x="12114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99"/>
            <p:cNvSpPr/>
            <p:nvPr/>
          </p:nvSpPr>
          <p:spPr>
            <a:xfrm>
              <a:off x="6793736" y="4373434"/>
              <a:ext cx="214284" cy="234286"/>
            </a:xfrm>
            <a:custGeom>
              <a:avLst/>
              <a:gdLst/>
              <a:ahLst/>
              <a:cxnLst/>
              <a:rect l="0" t="0" r="0" b="0"/>
              <a:pathLst>
                <a:path w="214284" h="234286">
                  <a:moveTo>
                    <a:pt x="28545" y="112841"/>
                  </a:moveTo>
                  <a:lnTo>
                    <a:pt x="28545" y="116633"/>
                  </a:lnTo>
                  <a:lnTo>
                    <a:pt x="27752" y="117751"/>
                  </a:lnTo>
                  <a:lnTo>
                    <a:pt x="26428" y="118495"/>
                  </a:lnTo>
                  <a:lnTo>
                    <a:pt x="24753" y="118992"/>
                  </a:lnTo>
                  <a:lnTo>
                    <a:pt x="20775" y="123777"/>
                  </a:lnTo>
                  <a:lnTo>
                    <a:pt x="10206" y="140181"/>
                  </a:lnTo>
                  <a:lnTo>
                    <a:pt x="5609" y="159781"/>
                  </a:lnTo>
                  <a:lnTo>
                    <a:pt x="2476" y="167041"/>
                  </a:lnTo>
                  <a:lnTo>
                    <a:pt x="0" y="200844"/>
                  </a:lnTo>
                  <a:lnTo>
                    <a:pt x="783" y="202466"/>
                  </a:lnTo>
                  <a:lnTo>
                    <a:pt x="2100" y="203547"/>
                  </a:lnTo>
                  <a:lnTo>
                    <a:pt x="6123" y="205283"/>
                  </a:lnTo>
                  <a:lnTo>
                    <a:pt x="10613" y="205583"/>
                  </a:lnTo>
                  <a:lnTo>
                    <a:pt x="14755" y="203537"/>
                  </a:lnTo>
                  <a:lnTo>
                    <a:pt x="16971" y="201880"/>
                  </a:lnTo>
                  <a:lnTo>
                    <a:pt x="19432" y="197922"/>
                  </a:lnTo>
                  <a:lnTo>
                    <a:pt x="21320" y="193517"/>
                  </a:lnTo>
                  <a:lnTo>
                    <a:pt x="26052" y="186575"/>
                  </a:lnTo>
                  <a:lnTo>
                    <a:pt x="28600" y="179491"/>
                  </a:lnTo>
                  <a:lnTo>
                    <a:pt x="40858" y="162846"/>
                  </a:lnTo>
                  <a:lnTo>
                    <a:pt x="42443" y="157114"/>
                  </a:lnTo>
                  <a:lnTo>
                    <a:pt x="43366" y="157438"/>
                  </a:lnTo>
                  <a:lnTo>
                    <a:pt x="48949" y="161978"/>
                  </a:lnTo>
                  <a:lnTo>
                    <a:pt x="49673" y="166382"/>
                  </a:lnTo>
                  <a:lnTo>
                    <a:pt x="50568" y="167585"/>
                  </a:lnTo>
                  <a:lnTo>
                    <a:pt x="59893" y="173467"/>
                  </a:lnTo>
                  <a:lnTo>
                    <a:pt x="62321" y="177621"/>
                  </a:lnTo>
                  <a:lnTo>
                    <a:pt x="64195" y="182114"/>
                  </a:lnTo>
                  <a:lnTo>
                    <a:pt x="81023" y="200956"/>
                  </a:lnTo>
                  <a:lnTo>
                    <a:pt x="85736" y="203597"/>
                  </a:lnTo>
                  <a:lnTo>
                    <a:pt x="95228" y="205293"/>
                  </a:lnTo>
                  <a:lnTo>
                    <a:pt x="106158" y="205586"/>
                  </a:lnTo>
                  <a:lnTo>
                    <a:pt x="112782" y="203538"/>
                  </a:lnTo>
                  <a:lnTo>
                    <a:pt x="138172" y="185782"/>
                  </a:lnTo>
                  <a:lnTo>
                    <a:pt x="154550" y="160180"/>
                  </a:lnTo>
                  <a:lnTo>
                    <a:pt x="169022" y="126163"/>
                  </a:lnTo>
                  <a:lnTo>
                    <a:pt x="180944" y="91283"/>
                  </a:lnTo>
                  <a:lnTo>
                    <a:pt x="190735" y="55674"/>
                  </a:lnTo>
                  <a:lnTo>
                    <a:pt x="194341" y="36372"/>
                  </a:lnTo>
                  <a:lnTo>
                    <a:pt x="199251" y="16429"/>
                  </a:lnTo>
                  <a:lnTo>
                    <a:pt x="199967" y="0"/>
                  </a:lnTo>
                  <a:lnTo>
                    <a:pt x="199995" y="32345"/>
                  </a:lnTo>
                  <a:lnTo>
                    <a:pt x="194341" y="63523"/>
                  </a:lnTo>
                  <a:lnTo>
                    <a:pt x="192254" y="98644"/>
                  </a:lnTo>
                  <a:lnTo>
                    <a:pt x="186727" y="134284"/>
                  </a:lnTo>
                  <a:lnTo>
                    <a:pt x="186703" y="162056"/>
                  </a:lnTo>
                  <a:lnTo>
                    <a:pt x="197117" y="193525"/>
                  </a:lnTo>
                  <a:lnTo>
                    <a:pt x="206034" y="224308"/>
                  </a:lnTo>
                  <a:lnTo>
                    <a:pt x="214283" y="234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0"/>
            <p:cNvSpPr/>
            <p:nvPr/>
          </p:nvSpPr>
          <p:spPr>
            <a:xfrm>
              <a:off x="6636985" y="4493419"/>
              <a:ext cx="85285" cy="42863"/>
            </a:xfrm>
            <a:custGeom>
              <a:avLst/>
              <a:gdLst/>
              <a:ahLst/>
              <a:cxnLst/>
              <a:rect l="0" t="0" r="0" b="0"/>
              <a:pathLst>
                <a:path w="85285" h="42863">
                  <a:moveTo>
                    <a:pt x="35278" y="42862"/>
                  </a:moveTo>
                  <a:lnTo>
                    <a:pt x="21542" y="42862"/>
                  </a:lnTo>
                  <a:lnTo>
                    <a:pt x="15150" y="40746"/>
                  </a:lnTo>
                  <a:lnTo>
                    <a:pt x="9664" y="37953"/>
                  </a:lnTo>
                  <a:lnTo>
                    <a:pt x="1046" y="36013"/>
                  </a:lnTo>
                  <a:lnTo>
                    <a:pt x="551" y="35121"/>
                  </a:lnTo>
                  <a:lnTo>
                    <a:pt x="0" y="32013"/>
                  </a:lnTo>
                  <a:lnTo>
                    <a:pt x="646" y="30867"/>
                  </a:lnTo>
                  <a:lnTo>
                    <a:pt x="1872" y="30103"/>
                  </a:lnTo>
                  <a:lnTo>
                    <a:pt x="3482" y="29594"/>
                  </a:lnTo>
                  <a:lnTo>
                    <a:pt x="14049" y="23055"/>
                  </a:lnTo>
                  <a:lnTo>
                    <a:pt x="35922" y="13803"/>
                  </a:lnTo>
                  <a:lnTo>
                    <a:pt x="45089" y="10103"/>
                  </a:lnTo>
                  <a:lnTo>
                    <a:pt x="79579" y="1662"/>
                  </a:lnTo>
                  <a:lnTo>
                    <a:pt x="852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1"/>
            <p:cNvSpPr/>
            <p:nvPr/>
          </p:nvSpPr>
          <p:spPr>
            <a:xfrm>
              <a:off x="6715213" y="4408812"/>
              <a:ext cx="114213" cy="206052"/>
            </a:xfrm>
            <a:custGeom>
              <a:avLst/>
              <a:gdLst/>
              <a:ahLst/>
              <a:cxnLst/>
              <a:rect l="0" t="0" r="0" b="0"/>
              <a:pathLst>
                <a:path w="114213" h="206052">
                  <a:moveTo>
                    <a:pt x="42775" y="206051"/>
                  </a:moveTo>
                  <a:lnTo>
                    <a:pt x="35925" y="206051"/>
                  </a:lnTo>
                  <a:lnTo>
                    <a:pt x="18633" y="189051"/>
                  </a:lnTo>
                  <a:lnTo>
                    <a:pt x="16170" y="180239"/>
                  </a:lnTo>
                  <a:lnTo>
                    <a:pt x="14373" y="149143"/>
                  </a:lnTo>
                  <a:lnTo>
                    <a:pt x="12134" y="132568"/>
                  </a:lnTo>
                  <a:lnTo>
                    <a:pt x="7501" y="97225"/>
                  </a:lnTo>
                  <a:lnTo>
                    <a:pt x="6321" y="68659"/>
                  </a:lnTo>
                  <a:lnTo>
                    <a:pt x="209" y="33658"/>
                  </a:lnTo>
                  <a:lnTo>
                    <a:pt x="0" y="25502"/>
                  </a:lnTo>
                  <a:lnTo>
                    <a:pt x="2068" y="20503"/>
                  </a:lnTo>
                  <a:lnTo>
                    <a:pt x="9863" y="10826"/>
                  </a:lnTo>
                  <a:lnTo>
                    <a:pt x="14389" y="8159"/>
                  </a:lnTo>
                  <a:lnTo>
                    <a:pt x="19046" y="6180"/>
                  </a:lnTo>
                  <a:lnTo>
                    <a:pt x="26131" y="1397"/>
                  </a:lnTo>
                  <a:lnTo>
                    <a:pt x="30879" y="0"/>
                  </a:lnTo>
                  <a:lnTo>
                    <a:pt x="37753" y="1495"/>
                  </a:lnTo>
                  <a:lnTo>
                    <a:pt x="50548" y="4683"/>
                  </a:lnTo>
                  <a:lnTo>
                    <a:pt x="58929" y="6223"/>
                  </a:lnTo>
                  <a:lnTo>
                    <a:pt x="68111" y="11552"/>
                  </a:lnTo>
                  <a:lnTo>
                    <a:pt x="101769" y="37148"/>
                  </a:lnTo>
                  <a:lnTo>
                    <a:pt x="114212" y="48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2"/>
            <p:cNvSpPr/>
            <p:nvPr/>
          </p:nvSpPr>
          <p:spPr>
            <a:xfrm>
              <a:off x="6557963" y="4364831"/>
              <a:ext cx="214313" cy="221458"/>
            </a:xfrm>
            <a:custGeom>
              <a:avLst/>
              <a:gdLst/>
              <a:ahLst/>
              <a:cxnLst/>
              <a:rect l="0" t="0" r="0" b="0"/>
              <a:pathLst>
                <a:path w="214313" h="221458">
                  <a:moveTo>
                    <a:pt x="214312" y="0"/>
                  </a:moveTo>
                  <a:lnTo>
                    <a:pt x="210520" y="0"/>
                  </a:lnTo>
                  <a:lnTo>
                    <a:pt x="206542" y="2117"/>
                  </a:lnTo>
                  <a:lnTo>
                    <a:pt x="174355" y="32825"/>
                  </a:lnTo>
                  <a:lnTo>
                    <a:pt x="146667" y="64040"/>
                  </a:lnTo>
                  <a:lnTo>
                    <a:pt x="113858" y="93776"/>
                  </a:lnTo>
                  <a:lnTo>
                    <a:pt x="78523" y="128708"/>
                  </a:lnTo>
                  <a:lnTo>
                    <a:pt x="50626" y="158668"/>
                  </a:lnTo>
                  <a:lnTo>
                    <a:pt x="20497" y="193522"/>
                  </a:lnTo>
                  <a:lnTo>
                    <a:pt x="5695" y="204444"/>
                  </a:lnTo>
                  <a:lnTo>
                    <a:pt x="2531" y="209398"/>
                  </a:lnTo>
                  <a:lnTo>
                    <a:pt x="0" y="2214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46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 smtClean="0"/>
              <a:t>Foreshadowing in </a:t>
            </a:r>
            <a:r>
              <a:rPr lang="en-US" i="1" dirty="0" smtClean="0"/>
              <a:t>The Crossover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Page 32</a:t>
            </a:r>
          </a:p>
          <a:p>
            <a:pPr marL="0" indent="0">
              <a:buNone/>
            </a:pPr>
            <a:r>
              <a:rPr lang="en-US" dirty="0" smtClean="0"/>
              <a:t>JB touches Josh’s hair. This hints that something will happen to Josh’s hair. </a:t>
            </a:r>
          </a:p>
          <a:p>
            <a:pPr marL="0" indent="0">
              <a:buNone/>
            </a:pPr>
            <a:r>
              <a:rPr lang="en-US" dirty="0" smtClean="0"/>
              <a:t>Page 42. Mom takes the salt from the table when no one is looking. </a:t>
            </a:r>
          </a:p>
          <a:p>
            <a:pPr marL="0" indent="0">
              <a:buNone/>
            </a:pPr>
            <a:r>
              <a:rPr lang="en-US" dirty="0" smtClean="0"/>
              <a:t>Page 58 Dad can’t eat food with too much salt. </a:t>
            </a:r>
          </a:p>
          <a:p>
            <a:pPr marL="0" indent="0">
              <a:buNone/>
            </a:pPr>
            <a:r>
              <a:rPr lang="en-US" dirty="0" smtClean="0"/>
              <a:t>Hints that something is wrong with the way the dad is eating, that this is an important detail.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Text meant to entertain in a light manor, often using funny or absurd situations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affi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5724"/>
            <a:ext cx="8826500" cy="66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funny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22" y="-308578"/>
            <a:ext cx="33337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funny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34398"/>
            <a:ext cx="29622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age result for funny books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39398"/>
            <a:ext cx="2459183" cy="36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mage result for captain underpa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17" y="3473669"/>
            <a:ext cx="230002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2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Humor in </a:t>
            </a:r>
            <a:r>
              <a:rPr lang="en-US" i="1" dirty="0" smtClean="0"/>
              <a:t>The Crossover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Page 13</a:t>
            </a:r>
          </a:p>
          <a:p>
            <a:pPr marL="0" indent="0">
              <a:buNone/>
            </a:pPr>
            <a:r>
              <a:rPr lang="en-US" dirty="0" smtClean="0"/>
              <a:t>JB hits his brother with his jock strap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Affixes in </a:t>
            </a:r>
            <a:r>
              <a:rPr lang="en-US" i="1" dirty="0" smtClean="0"/>
              <a:t>The Crossover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Page 170 and 173</a:t>
            </a:r>
          </a:p>
          <a:p>
            <a:pPr marL="0" indent="0">
              <a:buNone/>
            </a:pPr>
            <a:r>
              <a:rPr lang="en-US" dirty="0" smtClean="0"/>
              <a:t> eat</a:t>
            </a:r>
            <a:r>
              <a:rPr lang="en-US" b="1" u="sng" dirty="0" smtClean="0"/>
              <a:t>ing</a:t>
            </a:r>
            <a:r>
              <a:rPr lang="en-US" dirty="0" smtClean="0"/>
              <a:t>     grinn</a:t>
            </a:r>
            <a:r>
              <a:rPr lang="en-US" b="1" u="sng" dirty="0" smtClean="0"/>
              <a:t>ing</a:t>
            </a:r>
            <a:r>
              <a:rPr lang="en-US" dirty="0" smtClean="0"/>
              <a:t>     </a:t>
            </a:r>
            <a:r>
              <a:rPr lang="en-US" b="1" u="sng" dirty="0" smtClean="0"/>
              <a:t>in</a:t>
            </a:r>
            <a:r>
              <a:rPr lang="en-US" dirty="0" smtClean="0"/>
              <a:t>visible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Surpris</a:t>
            </a:r>
            <a:r>
              <a:rPr lang="en-US" b="1" u="sng" dirty="0" smtClean="0"/>
              <a:t>ing</a:t>
            </a:r>
            <a:r>
              <a:rPr lang="en-US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ly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</a:t>
            </a:r>
            <a:r>
              <a:rPr lang="en-US" dirty="0" smtClean="0"/>
              <a:t>scrubb</a:t>
            </a:r>
            <a:r>
              <a:rPr lang="en-US" b="1" u="sng" dirty="0" smtClean="0"/>
              <a:t>ed</a:t>
            </a:r>
            <a:r>
              <a:rPr lang="en-US" dirty="0" smtClean="0"/>
              <a:t>     appoint</a:t>
            </a:r>
            <a:r>
              <a:rPr lang="en-US" b="1" u="sng" dirty="0" smtClean="0"/>
              <a:t>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Def: The repetition (repeating) of the beginning sound of words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Ex: </a:t>
            </a:r>
            <a:endParaRPr lang="en-US" dirty="0"/>
          </a:p>
          <a:p>
            <a:r>
              <a:rPr lang="en-US" dirty="0" smtClean="0"/>
              <a:t>Peter Piper picked a peck of pickled peppers. </a:t>
            </a:r>
          </a:p>
          <a:p>
            <a:r>
              <a:rPr lang="en-US" dirty="0" smtClean="0"/>
              <a:t>Slithering snakes sound scary. </a:t>
            </a:r>
          </a:p>
          <a:p>
            <a:r>
              <a:rPr lang="en-US" dirty="0" smtClean="0"/>
              <a:t>The rumbling roar of the truck filled the field.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Alliteration in </a:t>
            </a:r>
            <a:r>
              <a:rPr lang="en-US" i="1" dirty="0" smtClean="0"/>
              <a:t>The Crossover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Page 3 </a:t>
            </a:r>
            <a:endParaRPr lang="en-US" dirty="0"/>
          </a:p>
          <a:p>
            <a:pPr marL="0" indent="0">
              <a:buNone/>
            </a:pPr>
            <a:r>
              <a:rPr lang="en-US" b="1" u="sng" dirty="0" err="1" smtClean="0"/>
              <a:t>Cr</a:t>
            </a:r>
            <a:r>
              <a:rPr lang="en-US" dirty="0" err="1" smtClean="0"/>
              <a:t>unking</a:t>
            </a:r>
            <a:r>
              <a:rPr lang="en-US" dirty="0" smtClean="0"/>
              <a:t>, </a:t>
            </a:r>
            <a:r>
              <a:rPr lang="en-US" b="1" u="sng" dirty="0" smtClean="0"/>
              <a:t>cr</a:t>
            </a:r>
            <a:r>
              <a:rPr lang="en-US" dirty="0" smtClean="0"/>
              <a:t>iss</a:t>
            </a:r>
            <a:r>
              <a:rPr lang="en-US" b="1" u="sng" dirty="0" smtClean="0"/>
              <a:t>cr</a:t>
            </a:r>
            <a:r>
              <a:rPr lang="en-US" dirty="0" smtClean="0"/>
              <a:t>ossing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 smtClean="0"/>
              <a:t>Page 10 </a:t>
            </a:r>
          </a:p>
          <a:p>
            <a:pPr marL="0" indent="0">
              <a:buNone/>
            </a:pPr>
            <a:r>
              <a:rPr lang="en-US" b="1" u="sng" dirty="0" smtClean="0"/>
              <a:t>m</a:t>
            </a:r>
            <a:r>
              <a:rPr lang="en-US" dirty="0" smtClean="0"/>
              <a:t>ythical </a:t>
            </a:r>
            <a:r>
              <a:rPr lang="en-US" b="1" u="sng" dirty="0" err="1" smtClean="0"/>
              <a:t>m</a:t>
            </a:r>
            <a:r>
              <a:rPr lang="en-US" dirty="0" err="1" smtClean="0"/>
              <a:t>anchild</a:t>
            </a:r>
            <a:r>
              <a:rPr lang="en-US" dirty="0" smtClean="0"/>
              <a:t>, </a:t>
            </a:r>
            <a:r>
              <a:rPr lang="en-US" b="1" u="sng" dirty="0" smtClean="0"/>
              <a:t>d</a:t>
            </a:r>
            <a:r>
              <a:rPr lang="en-US" dirty="0" smtClean="0"/>
              <a:t>ubious </a:t>
            </a:r>
            <a:r>
              <a:rPr lang="en-US" b="1" u="sng" dirty="0" smtClean="0"/>
              <a:t>d</a:t>
            </a:r>
            <a:r>
              <a:rPr lang="en-US" dirty="0" smtClean="0"/>
              <a:t>istinction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Page 13</a:t>
            </a:r>
          </a:p>
          <a:p>
            <a:pPr marL="0" indent="0">
              <a:buNone/>
            </a:pPr>
            <a:r>
              <a:rPr lang="en-US" b="1" u="sng" dirty="0" smtClean="0"/>
              <a:t>B</a:t>
            </a:r>
            <a:r>
              <a:rPr lang="en-US" dirty="0" smtClean="0"/>
              <a:t>anished to the </a:t>
            </a:r>
            <a:r>
              <a:rPr lang="en-US" b="1" u="sng" dirty="0" smtClean="0"/>
              <a:t>b</a:t>
            </a:r>
            <a:r>
              <a:rPr lang="en-US" dirty="0" smtClean="0"/>
              <a:t>ackseat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64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Guess the </a:t>
            </a:r>
            <a:br>
              <a:rPr lang="en-US" dirty="0" smtClean="0"/>
            </a:br>
            <a:r>
              <a:rPr lang="en-US" b="1" u="sng" dirty="0" smtClean="0"/>
              <a:t>Allusion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Reference to a person, place, event, or thing is history, myth, or another work of literature.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752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8450</TotalTime>
  <Words>1343</Words>
  <Application>Microsoft Office PowerPoint</Application>
  <PresentationFormat>On-screen Show (4:3)</PresentationFormat>
  <Paragraphs>198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Design</vt:lpstr>
      <vt:lpstr>10 minutes of reading! </vt:lpstr>
      <vt:lpstr>PowerPoint Presentation</vt:lpstr>
      <vt:lpstr>Affixes</vt:lpstr>
      <vt:lpstr>PowerPoint Presentation</vt:lpstr>
      <vt:lpstr>PowerPoint Presentation</vt:lpstr>
      <vt:lpstr>Affixes in The Crossover</vt:lpstr>
      <vt:lpstr>Alliteration</vt:lpstr>
      <vt:lpstr>Alliteration in The Crossover</vt:lpstr>
      <vt:lpstr>Guess the  Allusion</vt:lpstr>
      <vt:lpstr>Guess who or what these allusions are alluding (referring) to!</vt:lpstr>
      <vt:lpstr>PowerPoint Presentation</vt:lpstr>
      <vt:lpstr>PowerPoint Presentation</vt:lpstr>
      <vt:lpstr>PowerPoint Presentation</vt:lpstr>
      <vt:lpstr>Allusions in The Crossover</vt:lpstr>
      <vt:lpstr>Analogy</vt:lpstr>
      <vt:lpstr>PowerPoint Presentation</vt:lpstr>
      <vt:lpstr>PowerPoint Presentation</vt:lpstr>
      <vt:lpstr>Analogies in The Crossover</vt:lpstr>
      <vt:lpstr>Cause and Effect</vt:lpstr>
      <vt:lpstr>Cause and Effect in The Crossover</vt:lpstr>
      <vt:lpstr>Character Traits</vt:lpstr>
      <vt:lpstr>Character Traits in The Crossover</vt:lpstr>
      <vt:lpstr>Compare and Contrast</vt:lpstr>
      <vt:lpstr>Compare and Contrast in The Crossover</vt:lpstr>
      <vt:lpstr>Conflict</vt:lpstr>
      <vt:lpstr>PowerPoint Presentation</vt:lpstr>
      <vt:lpstr>Conflict in The Crossover</vt:lpstr>
      <vt:lpstr>Context Clues</vt:lpstr>
      <vt:lpstr>Context Clues in The Crossover</vt:lpstr>
      <vt:lpstr>Euphemism</vt:lpstr>
      <vt:lpstr>What do these common euphemisms mean?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Euphemism in The Crossover</vt:lpstr>
      <vt:lpstr>Flashback</vt:lpstr>
      <vt:lpstr>PowerPoint Presentation</vt:lpstr>
      <vt:lpstr>Flashback in The Crossover</vt:lpstr>
      <vt:lpstr>Foreshadowing</vt:lpstr>
      <vt:lpstr>https://www.youtube.com/watch?v=2qi0b_gb4U4 </vt:lpstr>
      <vt:lpstr>PowerPoint Presentation</vt:lpstr>
      <vt:lpstr>Foreshadowing in The Crossover</vt:lpstr>
      <vt:lpstr>Humor</vt:lpstr>
      <vt:lpstr>PowerPoint Presentation</vt:lpstr>
      <vt:lpstr>Humor in The Crossover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That Allusion</dc:title>
  <dc:creator>Samantha Kibel</dc:creator>
  <cp:lastModifiedBy>Samantha Kibel</cp:lastModifiedBy>
  <cp:revision>126</cp:revision>
  <cp:lastPrinted>2017-01-05T15:04:38Z</cp:lastPrinted>
  <dcterms:created xsi:type="dcterms:W3CDTF">2015-08-27T13:09:02Z</dcterms:created>
  <dcterms:modified xsi:type="dcterms:W3CDTF">2017-10-11T22:11:42Z</dcterms:modified>
</cp:coreProperties>
</file>